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entation.xml" ContentType="application/vnd.openxmlformats-officedocument.presentationml.presentation.main+xml"/>
  <Override PartName="/ppt/slideLayouts/slideLayout3.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2.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notesSlides/notesSlide1.xml" ContentType="application/vnd.openxmlformats-officedocument.presentationml.notesSlide+xml"/>
  <Override PartName="/ppt/slideLayouts/slideLayout8.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6" r:id="rId1"/>
  </p:sldMasterIdLst>
  <p:notesMasterIdLst>
    <p:notesMasterId r:id="rId19"/>
  </p:notesMasterIdLst>
  <p:sldIdLst>
    <p:sldId id="256" r:id="rId2"/>
    <p:sldId id="262" r:id="rId3"/>
    <p:sldId id="261" r:id="rId4"/>
    <p:sldId id="257" r:id="rId5"/>
    <p:sldId id="258" r:id="rId6"/>
    <p:sldId id="263" r:id="rId7"/>
    <p:sldId id="264" r:id="rId8"/>
    <p:sldId id="266" r:id="rId9"/>
    <p:sldId id="259" r:id="rId10"/>
    <p:sldId id="260" r:id="rId11"/>
    <p:sldId id="271" r:id="rId12"/>
    <p:sldId id="267" r:id="rId13"/>
    <p:sldId id="265" r:id="rId14"/>
    <p:sldId id="268" r:id="rId15"/>
    <p:sldId id="270" r:id="rId16"/>
    <p:sldId id="269"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A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67"/>
    <p:restoredTop sz="94694"/>
  </p:normalViewPr>
  <p:slideViewPr>
    <p:cSldViewPr snapToGrid="0">
      <p:cViewPr varScale="1">
        <p:scale>
          <a:sx n="121" d="100"/>
          <a:sy n="121" d="100"/>
        </p:scale>
        <p:origin x="36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3.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DFE454-70BF-364E-8A14-096C8B87E466}" type="datetimeFigureOut">
              <a:rPr lang="en-US" smtClean="0"/>
              <a:t>12/5/24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8F40F1-337A-C44E-9E10-4AB59C7D528F}" type="slidenum">
              <a:rPr lang="en-US" smtClean="0"/>
              <a:t>‹#›</a:t>
            </a:fld>
            <a:endParaRPr lang="en-US" dirty="0"/>
          </a:p>
        </p:txBody>
      </p:sp>
    </p:spTree>
    <p:extLst>
      <p:ext uri="{BB962C8B-B14F-4D97-AF65-F5344CB8AC3E}">
        <p14:creationId xmlns:p14="http://schemas.microsoft.com/office/powerpoint/2010/main" val="2893312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assets.publishing.service.gov.uk/media/669923bda3c2a28abb50d236/GST_7_Bite_size_web.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ssets.publishing.service.gov.uk/media/669923bda3c2a28abb50d236/GST_7_Bite_size_web.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assets.publishing.service.gov.uk/media/669923bda3c2a28abb50d236/GST_7_Bite_size_web.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vid19.public-inquiry.uk/wp-content/uploads/2024/07/18095012/UK-Covid-19-Inquiry-Module-1-Full-Report.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UK Ministry of </a:t>
            </a:r>
            <a:r>
              <a:rPr lang="en-US" b="1" u="sng" dirty="0" err="1"/>
              <a:t>Defence</a:t>
            </a:r>
            <a:r>
              <a:rPr lang="en-US" b="1" u="sng" dirty="0"/>
              <a:t> publication</a:t>
            </a:r>
          </a:p>
          <a:p>
            <a:r>
              <a:rPr lang="en-US" dirty="0"/>
              <a:t>https://</a:t>
            </a:r>
            <a:r>
              <a:rPr lang="en-US" dirty="0" err="1"/>
              <a:t>www.gov.uk</a:t>
            </a:r>
            <a:r>
              <a:rPr lang="en-US" dirty="0"/>
              <a:t>/government/publications/global-strategic-trends-out-to-2055</a:t>
            </a:r>
          </a:p>
        </p:txBody>
      </p:sp>
      <p:sp>
        <p:nvSpPr>
          <p:cNvPr id="4" name="Slide Number Placeholder 3"/>
          <p:cNvSpPr>
            <a:spLocks noGrp="1"/>
          </p:cNvSpPr>
          <p:nvPr>
            <p:ph type="sldNum" sz="quarter" idx="5"/>
          </p:nvPr>
        </p:nvSpPr>
        <p:spPr/>
        <p:txBody>
          <a:bodyPr/>
          <a:lstStyle/>
          <a:p>
            <a:fld id="{EC8F40F1-337A-C44E-9E10-4AB59C7D528F}" type="slidenum">
              <a:rPr lang="en-US" smtClean="0"/>
              <a:t>2</a:t>
            </a:fld>
            <a:endParaRPr lang="en-US" dirty="0"/>
          </a:p>
        </p:txBody>
      </p:sp>
    </p:spTree>
    <p:extLst>
      <p:ext uri="{BB962C8B-B14F-4D97-AF65-F5344CB8AC3E}">
        <p14:creationId xmlns:p14="http://schemas.microsoft.com/office/powerpoint/2010/main" val="1460080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dirty="0">
                <a:effectLst/>
                <a:latin typeface="Garamond" panose="02020404030301010803" pitchFamily="18" charset="0"/>
                <a:ea typeface="Aptos" panose="020B0004020202020204" pitchFamily="34" charset="0"/>
                <a:cs typeface="Aptos" panose="020B0004020202020204" pitchFamily="34" charset="0"/>
              </a:rPr>
              <a:t>Defence Futures UK</a:t>
            </a:r>
            <a:r>
              <a:rPr lang="en-NZ" sz="1800" dirty="0">
                <a:effectLst/>
              </a:rPr>
              <a:t> </a:t>
            </a:r>
            <a:endParaRPr lang="en-GB" sz="1200" dirty="0">
              <a:effectLst/>
              <a:latin typeface="Garamond" panose="02020404030301010803" pitchFamily="18" charset="0"/>
              <a:ea typeface="Aptos" panose="020B0004020202020204" pitchFamily="34" charset="0"/>
              <a:cs typeface="Aptos" panose="020B0004020202020204" pitchFamily="34" charset="0"/>
            </a:endParaRPr>
          </a:p>
          <a:p>
            <a:r>
              <a:rPr lang="en-GB" sz="1200" u="sng" dirty="0">
                <a:solidFill>
                  <a:srgbClr val="467886"/>
                </a:solidFill>
                <a:effectLst/>
                <a:latin typeface="Garamond" panose="02020404030301010803" pitchFamily="18" charset="0"/>
                <a:ea typeface="Aptos" panose="020B0004020202020204" pitchFamily="34" charset="0"/>
                <a:cs typeface="Aptos" panose="020B0004020202020204" pitchFamily="34" charset="0"/>
                <a:hlinkClick r:id="rId3"/>
              </a:rPr>
              <a:t>https://assets.publishing.service.gov.uk/media/669923bda3c2a28abb50d236/GST_7_Bite_size_web.pdf</a:t>
            </a:r>
            <a:endParaRPr lang="en-US" dirty="0"/>
          </a:p>
          <a:p>
            <a:endParaRPr lang="en-US" dirty="0"/>
          </a:p>
        </p:txBody>
      </p:sp>
      <p:sp>
        <p:nvSpPr>
          <p:cNvPr id="4" name="Slide Number Placeholder 3"/>
          <p:cNvSpPr>
            <a:spLocks noGrp="1"/>
          </p:cNvSpPr>
          <p:nvPr>
            <p:ph type="sldNum" sz="quarter" idx="5"/>
          </p:nvPr>
        </p:nvSpPr>
        <p:spPr/>
        <p:txBody>
          <a:bodyPr/>
          <a:lstStyle/>
          <a:p>
            <a:fld id="{EC8F40F1-337A-C44E-9E10-4AB59C7D528F}" type="slidenum">
              <a:rPr lang="en-US" smtClean="0"/>
              <a:t>3</a:t>
            </a:fld>
            <a:endParaRPr lang="en-US" dirty="0"/>
          </a:p>
        </p:txBody>
      </p:sp>
    </p:spTree>
    <p:extLst>
      <p:ext uri="{BB962C8B-B14F-4D97-AF65-F5344CB8AC3E}">
        <p14:creationId xmlns:p14="http://schemas.microsoft.com/office/powerpoint/2010/main" val="1871357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effectLst/>
                <a:latin typeface="Garamond" panose="02020404030301010803" pitchFamily="18" charset="0"/>
                <a:ea typeface="Aptos" panose="020B0004020202020204" pitchFamily="34" charset="0"/>
                <a:cs typeface="Aptos" panose="020B0004020202020204" pitchFamily="34" charset="0"/>
              </a:rPr>
              <a:t>Defence Futures UK</a:t>
            </a:r>
            <a:r>
              <a:rPr lang="en-NZ" sz="2800" dirty="0">
                <a:effectLst/>
              </a:rPr>
              <a:t> </a:t>
            </a:r>
            <a:endParaRPr lang="en-GB" sz="1800" dirty="0">
              <a:effectLst/>
              <a:latin typeface="Garamond" panose="02020404030301010803" pitchFamily="18" charset="0"/>
              <a:ea typeface="Aptos" panose="020B0004020202020204" pitchFamily="34" charset="0"/>
              <a:cs typeface="Aptos" panose="020B0004020202020204" pitchFamily="34" charset="0"/>
            </a:endParaRPr>
          </a:p>
          <a:p>
            <a:r>
              <a:rPr lang="en-GB" sz="1800" u="sng" dirty="0">
                <a:solidFill>
                  <a:srgbClr val="467886"/>
                </a:solidFill>
                <a:effectLst/>
                <a:latin typeface="Garamond" panose="02020404030301010803" pitchFamily="18" charset="0"/>
                <a:ea typeface="Aptos" panose="020B0004020202020204" pitchFamily="34" charset="0"/>
                <a:cs typeface="Aptos" panose="020B0004020202020204" pitchFamily="34" charset="0"/>
                <a:hlinkClick r:id="rId3"/>
              </a:rPr>
              <a:t>https://assets.publishing.service.gov.uk/media/669923bda3c2a28abb50d236/GST_7_Bite_size_web.pdf</a:t>
            </a:r>
            <a:endParaRPr lang="en-US" dirty="0"/>
          </a:p>
        </p:txBody>
      </p:sp>
      <p:sp>
        <p:nvSpPr>
          <p:cNvPr id="4" name="Slide Number Placeholder 3"/>
          <p:cNvSpPr>
            <a:spLocks noGrp="1"/>
          </p:cNvSpPr>
          <p:nvPr>
            <p:ph type="sldNum" sz="quarter" idx="5"/>
          </p:nvPr>
        </p:nvSpPr>
        <p:spPr/>
        <p:txBody>
          <a:bodyPr/>
          <a:lstStyle/>
          <a:p>
            <a:fld id="{EC8F40F1-337A-C44E-9E10-4AB59C7D528F}" type="slidenum">
              <a:rPr lang="en-US" smtClean="0"/>
              <a:t>4</a:t>
            </a:fld>
            <a:endParaRPr lang="en-US" dirty="0"/>
          </a:p>
        </p:txBody>
      </p:sp>
    </p:spTree>
    <p:extLst>
      <p:ext uri="{BB962C8B-B14F-4D97-AF65-F5344CB8AC3E}">
        <p14:creationId xmlns:p14="http://schemas.microsoft.com/office/powerpoint/2010/main" val="3062251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effectLst/>
                <a:latin typeface="Garamond" panose="02020404030301010803" pitchFamily="18" charset="0"/>
                <a:ea typeface="Aptos" panose="020B0004020202020204" pitchFamily="34" charset="0"/>
                <a:cs typeface="Aptos" panose="020B0004020202020204" pitchFamily="34" charset="0"/>
              </a:rPr>
              <a:t>Defence Futures UK</a:t>
            </a:r>
            <a:r>
              <a:rPr lang="en-NZ" sz="2800" dirty="0">
                <a:effectLst/>
              </a:rPr>
              <a:t> </a:t>
            </a:r>
            <a:endParaRPr lang="en-GB" sz="1800" dirty="0">
              <a:effectLst/>
              <a:latin typeface="Garamond" panose="02020404030301010803" pitchFamily="18" charset="0"/>
              <a:ea typeface="Aptos" panose="020B0004020202020204" pitchFamily="34" charset="0"/>
              <a:cs typeface="Aptos" panose="020B0004020202020204" pitchFamily="34" charset="0"/>
            </a:endParaRPr>
          </a:p>
          <a:p>
            <a:r>
              <a:rPr lang="en-GB" sz="1800" u="sng" dirty="0">
                <a:solidFill>
                  <a:srgbClr val="467886"/>
                </a:solidFill>
                <a:effectLst/>
                <a:latin typeface="Garamond" panose="02020404030301010803" pitchFamily="18" charset="0"/>
                <a:ea typeface="Aptos" panose="020B0004020202020204" pitchFamily="34" charset="0"/>
                <a:cs typeface="Aptos" panose="020B0004020202020204" pitchFamily="34" charset="0"/>
                <a:hlinkClick r:id="rId3"/>
              </a:rPr>
              <a:t>https://assets.publishing.service.gov.uk/media/669923bda3c2a28abb50d236/GST_7_Bite_size_web.pdf</a:t>
            </a:r>
            <a:endParaRPr lang="en-US" sz="1800" dirty="0"/>
          </a:p>
          <a:p>
            <a:r>
              <a:rPr lang="en-GB" sz="1800" dirty="0">
                <a:effectLst/>
                <a:latin typeface="Garamond" panose="02020404030301010803" pitchFamily="18" charset="0"/>
                <a:ea typeface="Aptos" panose="020B0004020202020204" pitchFamily="34" charset="0"/>
                <a:cs typeface="Aptos" panose="020B0004020202020204" pitchFamily="34" charset="0"/>
              </a:rPr>
              <a:t>. </a:t>
            </a:r>
            <a:endParaRPr lang="en-US" dirty="0"/>
          </a:p>
        </p:txBody>
      </p:sp>
      <p:sp>
        <p:nvSpPr>
          <p:cNvPr id="4" name="Slide Number Placeholder 3"/>
          <p:cNvSpPr>
            <a:spLocks noGrp="1"/>
          </p:cNvSpPr>
          <p:nvPr>
            <p:ph type="sldNum" sz="quarter" idx="5"/>
          </p:nvPr>
        </p:nvSpPr>
        <p:spPr/>
        <p:txBody>
          <a:bodyPr/>
          <a:lstStyle/>
          <a:p>
            <a:fld id="{EC8F40F1-337A-C44E-9E10-4AB59C7D528F}" type="slidenum">
              <a:rPr lang="en-US" smtClean="0"/>
              <a:t>5</a:t>
            </a:fld>
            <a:endParaRPr lang="en-US" dirty="0"/>
          </a:p>
        </p:txBody>
      </p:sp>
    </p:spTree>
    <p:extLst>
      <p:ext uri="{BB962C8B-B14F-4D97-AF65-F5344CB8AC3E}">
        <p14:creationId xmlns:p14="http://schemas.microsoft.com/office/powerpoint/2010/main" val="1805406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467886"/>
                </a:solidFill>
                <a:effectLst/>
                <a:latin typeface="Garamond" panose="02020404030301010803" pitchFamily="18" charset="0"/>
                <a:ea typeface="Aptos" panose="020B0004020202020204" pitchFamily="34" charset="0"/>
                <a:cs typeface="Aptos" panose="020B0004020202020204" pitchFamily="34" charset="0"/>
                <a:hlinkClick r:id="rId3"/>
              </a:rPr>
              <a:t>UK COVID-19 Inquiry (Module 1)</a:t>
            </a:r>
            <a:r>
              <a:rPr lang="en-NZ" dirty="0">
                <a:effectLst/>
              </a:rPr>
              <a:t> </a:t>
            </a:r>
          </a:p>
          <a:p>
            <a:r>
              <a:rPr lang="en-US" dirty="0"/>
              <a:t>https://covid19.public-inquiry.uk/wp-content/uploads/2024/07/18095012/UK-Covid-19-Inquiry-Module-1-Full-Report.pdf </a:t>
            </a:r>
          </a:p>
        </p:txBody>
      </p:sp>
      <p:sp>
        <p:nvSpPr>
          <p:cNvPr id="4" name="Slide Number Placeholder 3"/>
          <p:cNvSpPr>
            <a:spLocks noGrp="1"/>
          </p:cNvSpPr>
          <p:nvPr>
            <p:ph type="sldNum" sz="quarter" idx="5"/>
          </p:nvPr>
        </p:nvSpPr>
        <p:spPr/>
        <p:txBody>
          <a:bodyPr/>
          <a:lstStyle/>
          <a:p>
            <a:fld id="{EC8F40F1-337A-C44E-9E10-4AB59C7D528F}" type="slidenum">
              <a:rPr lang="en-US" smtClean="0"/>
              <a:t>9</a:t>
            </a:fld>
            <a:endParaRPr lang="en-US" dirty="0"/>
          </a:p>
        </p:txBody>
      </p:sp>
    </p:spTree>
    <p:extLst>
      <p:ext uri="{BB962C8B-B14F-4D97-AF65-F5344CB8AC3E}">
        <p14:creationId xmlns:p14="http://schemas.microsoft.com/office/powerpoint/2010/main" val="885490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OECD guidebook</a:t>
            </a:r>
          </a:p>
          <a:p>
            <a:r>
              <a:rPr lang="en-US" dirty="0"/>
              <a:t>https://</a:t>
            </a:r>
            <a:r>
              <a:rPr lang="en-US" dirty="0" err="1"/>
              <a:t>oecd-opsi.org</a:t>
            </a:r>
            <a:r>
              <a:rPr lang="en-US" dirty="0"/>
              <a:t>/wp-content/uploads/2024/09/OPSI_Capability-Building-Programmes-Strategic-Foresight-FINAL.pdf</a:t>
            </a:r>
          </a:p>
        </p:txBody>
      </p:sp>
      <p:sp>
        <p:nvSpPr>
          <p:cNvPr id="4" name="Slide Number Placeholder 3"/>
          <p:cNvSpPr>
            <a:spLocks noGrp="1"/>
          </p:cNvSpPr>
          <p:nvPr>
            <p:ph type="sldNum" sz="quarter" idx="5"/>
          </p:nvPr>
        </p:nvSpPr>
        <p:spPr/>
        <p:txBody>
          <a:bodyPr/>
          <a:lstStyle/>
          <a:p>
            <a:fld id="{EC8F40F1-337A-C44E-9E10-4AB59C7D528F}" type="slidenum">
              <a:rPr lang="en-US" smtClean="0"/>
              <a:t>12</a:t>
            </a:fld>
            <a:endParaRPr lang="en-US" dirty="0"/>
          </a:p>
        </p:txBody>
      </p:sp>
    </p:spTree>
    <p:extLst>
      <p:ext uri="{BB962C8B-B14F-4D97-AF65-F5344CB8AC3E}">
        <p14:creationId xmlns:p14="http://schemas.microsoft.com/office/powerpoint/2010/main" val="4009744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OECD report</a:t>
            </a:r>
          </a:p>
          <a:p>
            <a:r>
              <a:rPr lang="en-US" dirty="0"/>
              <a:t>https://</a:t>
            </a:r>
            <a:r>
              <a:rPr lang="en-US" dirty="0" err="1"/>
              <a:t>www.oecd.org</a:t>
            </a:r>
            <a:r>
              <a:rPr lang="en-US" dirty="0"/>
              <a:t>/</a:t>
            </a:r>
            <a:r>
              <a:rPr lang="en-US" dirty="0" err="1"/>
              <a:t>en</a:t>
            </a:r>
            <a:r>
              <a:rPr lang="en-US" dirty="0"/>
              <a:t>/publications/assessing-potential-future-artificial-intelligence-risks-benefits-and-policy-imperatives_3f4e3dfb-en.html</a:t>
            </a:r>
          </a:p>
        </p:txBody>
      </p:sp>
      <p:sp>
        <p:nvSpPr>
          <p:cNvPr id="4" name="Slide Number Placeholder 3"/>
          <p:cNvSpPr>
            <a:spLocks noGrp="1"/>
          </p:cNvSpPr>
          <p:nvPr>
            <p:ph type="sldNum" sz="quarter" idx="5"/>
          </p:nvPr>
        </p:nvSpPr>
        <p:spPr/>
        <p:txBody>
          <a:bodyPr/>
          <a:lstStyle/>
          <a:p>
            <a:fld id="{EC8F40F1-337A-C44E-9E10-4AB59C7D528F}" type="slidenum">
              <a:rPr lang="en-US" smtClean="0"/>
              <a:t>14</a:t>
            </a:fld>
            <a:endParaRPr lang="en-US" dirty="0"/>
          </a:p>
        </p:txBody>
      </p:sp>
    </p:spTree>
    <p:extLst>
      <p:ext uri="{BB962C8B-B14F-4D97-AF65-F5344CB8AC3E}">
        <p14:creationId xmlns:p14="http://schemas.microsoft.com/office/powerpoint/2010/main" val="3548336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McGuinness Institute Foresight Tools cards</a:t>
            </a:r>
          </a:p>
          <a:p>
            <a:r>
              <a:rPr lang="en-US" dirty="0"/>
              <a:t>https://</a:t>
            </a:r>
            <a:r>
              <a:rPr lang="en-US" dirty="0" err="1"/>
              <a:t>www.mcguinnessinstitute.org</a:t>
            </a:r>
            <a:r>
              <a:rPr lang="en-US" dirty="0"/>
              <a:t>/foresight-tools/ </a:t>
            </a:r>
          </a:p>
        </p:txBody>
      </p:sp>
      <p:sp>
        <p:nvSpPr>
          <p:cNvPr id="4" name="Slide Number Placeholder 3"/>
          <p:cNvSpPr>
            <a:spLocks noGrp="1"/>
          </p:cNvSpPr>
          <p:nvPr>
            <p:ph type="sldNum" sz="quarter" idx="5"/>
          </p:nvPr>
        </p:nvSpPr>
        <p:spPr/>
        <p:txBody>
          <a:bodyPr/>
          <a:lstStyle/>
          <a:p>
            <a:fld id="{EC8F40F1-337A-C44E-9E10-4AB59C7D528F}" type="slidenum">
              <a:rPr lang="en-US" smtClean="0"/>
              <a:t>15</a:t>
            </a:fld>
            <a:endParaRPr lang="en-US" dirty="0"/>
          </a:p>
        </p:txBody>
      </p:sp>
    </p:spTree>
    <p:extLst>
      <p:ext uri="{BB962C8B-B14F-4D97-AF65-F5344CB8AC3E}">
        <p14:creationId xmlns:p14="http://schemas.microsoft.com/office/powerpoint/2010/main" val="3855907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Prime Ministers summer reading list – blog to come</a:t>
            </a:r>
          </a:p>
          <a:p>
            <a:r>
              <a:rPr lang="en-US" dirty="0"/>
              <a:t>https://</a:t>
            </a:r>
            <a:r>
              <a:rPr lang="en-US" dirty="0" err="1"/>
              <a:t>www.mcguinnessinstitute.org</a:t>
            </a:r>
            <a:r>
              <a:rPr lang="en-US" dirty="0"/>
              <a:t>/publications/blog/</a:t>
            </a:r>
          </a:p>
        </p:txBody>
      </p:sp>
      <p:sp>
        <p:nvSpPr>
          <p:cNvPr id="4" name="Slide Number Placeholder 3"/>
          <p:cNvSpPr>
            <a:spLocks noGrp="1"/>
          </p:cNvSpPr>
          <p:nvPr>
            <p:ph type="sldNum" sz="quarter" idx="5"/>
          </p:nvPr>
        </p:nvSpPr>
        <p:spPr/>
        <p:txBody>
          <a:bodyPr/>
          <a:lstStyle/>
          <a:p>
            <a:fld id="{EC8F40F1-337A-C44E-9E10-4AB59C7D528F}" type="slidenum">
              <a:rPr lang="en-US" smtClean="0"/>
              <a:t>16</a:t>
            </a:fld>
            <a:endParaRPr lang="en-US" dirty="0"/>
          </a:p>
        </p:txBody>
      </p:sp>
    </p:spTree>
    <p:extLst>
      <p:ext uri="{BB962C8B-B14F-4D97-AF65-F5344CB8AC3E}">
        <p14:creationId xmlns:p14="http://schemas.microsoft.com/office/powerpoint/2010/main" val="3780401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12/5/24</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199167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12/5/24</a:t>
            </a:fld>
            <a:endParaRPr lang="en-US" dirty="0"/>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089439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12/5/24</a:t>
            </a:fld>
            <a:endParaRPr lang="en-US" dirty="0"/>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328285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12/5/24</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50262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12/5/24</a:t>
            </a:fld>
            <a:endParaRPr lang="en-US" dirty="0"/>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612632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12/5/24</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012006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12/5/24</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943510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12/5/24</a:t>
            </a:fld>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979558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12/5/24</a:t>
            </a:fld>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605725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12/5/24</a:t>
            </a:fld>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244716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12/5/24</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510504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12/5/24</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Tree>
    <p:extLst>
      <p:ext uri="{BB962C8B-B14F-4D97-AF65-F5344CB8AC3E}">
        <p14:creationId xmlns:p14="http://schemas.microsoft.com/office/powerpoint/2010/main" val="134057193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5" r:id="rId6"/>
    <p:sldLayoutId id="2147483730" r:id="rId7"/>
    <p:sldLayoutId id="2147483731" r:id="rId8"/>
    <p:sldLayoutId id="2147483732" r:id="rId9"/>
    <p:sldLayoutId id="2147483734" r:id="rId10"/>
    <p:sldLayoutId id="2147483733"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cid:image005.jpg@01DB19DF.DC1BEA60" TargetMode="Externa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A875D55-4A80-43E9-38F6-27E366493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8" name="Rectangle 17">
            <a:extLst>
              <a:ext uri="{FF2B5EF4-FFF2-40B4-BE49-F238E27FC236}">
                <a16:creationId xmlns:a16="http://schemas.microsoft.com/office/drawing/2014/main" id="{3D572980-FB84-8C29-1FAC-FAC5ECE29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Low Angle View Of Clouds In Sky">
            <a:extLst>
              <a:ext uri="{FF2B5EF4-FFF2-40B4-BE49-F238E27FC236}">
                <a16:creationId xmlns:a16="http://schemas.microsoft.com/office/drawing/2014/main" id="{5DFF3146-3E80-3996-9F19-96FA419A953A}"/>
              </a:ext>
            </a:extLst>
          </p:cNvPr>
          <p:cNvPicPr>
            <a:picLocks noChangeAspect="1"/>
          </p:cNvPicPr>
          <p:nvPr/>
        </p:nvPicPr>
        <p:blipFill>
          <a:blip r:embed="rId2">
            <a:alphaModFix amt="60000"/>
          </a:blip>
          <a:srcRect t="5697" b="10034"/>
          <a:stretch/>
        </p:blipFill>
        <p:spPr>
          <a:xfrm>
            <a:off x="1" y="1"/>
            <a:ext cx="12192000" cy="6857999"/>
          </a:xfrm>
          <a:prstGeom prst="rect">
            <a:avLst/>
          </a:prstGeom>
        </p:spPr>
      </p:pic>
      <p:sp>
        <p:nvSpPr>
          <p:cNvPr id="2" name="Title 1">
            <a:extLst>
              <a:ext uri="{FF2B5EF4-FFF2-40B4-BE49-F238E27FC236}">
                <a16:creationId xmlns:a16="http://schemas.microsoft.com/office/drawing/2014/main" id="{28C08D32-BAE7-3D3D-99D6-ABBA1F0B7D87}"/>
              </a:ext>
            </a:extLst>
          </p:cNvPr>
          <p:cNvSpPr>
            <a:spLocks noGrp="1"/>
          </p:cNvSpPr>
          <p:nvPr>
            <p:ph type="ctrTitle"/>
          </p:nvPr>
        </p:nvSpPr>
        <p:spPr>
          <a:xfrm>
            <a:off x="2301923" y="1482602"/>
            <a:ext cx="7588155" cy="2236264"/>
          </a:xfrm>
        </p:spPr>
        <p:txBody>
          <a:bodyPr>
            <a:normAutofit/>
          </a:bodyPr>
          <a:lstStyle/>
          <a:p>
            <a:r>
              <a:rPr lang="en-US" sz="5400" dirty="0">
                <a:solidFill>
                  <a:srgbClr val="FFFFFF"/>
                </a:solidFill>
              </a:rPr>
              <a:t>Foresight</a:t>
            </a:r>
          </a:p>
        </p:txBody>
      </p:sp>
      <p:sp>
        <p:nvSpPr>
          <p:cNvPr id="3" name="Subtitle 2">
            <a:extLst>
              <a:ext uri="{FF2B5EF4-FFF2-40B4-BE49-F238E27FC236}">
                <a16:creationId xmlns:a16="http://schemas.microsoft.com/office/drawing/2014/main" id="{3AF6EB40-86E3-BB1E-F253-55D95DF2B0E5}"/>
              </a:ext>
            </a:extLst>
          </p:cNvPr>
          <p:cNvSpPr>
            <a:spLocks noGrp="1"/>
          </p:cNvSpPr>
          <p:nvPr>
            <p:ph type="subTitle" idx="1"/>
          </p:nvPr>
        </p:nvSpPr>
        <p:spPr>
          <a:xfrm>
            <a:off x="2301923" y="3793937"/>
            <a:ext cx="7588155" cy="1414091"/>
          </a:xfrm>
        </p:spPr>
        <p:txBody>
          <a:bodyPr>
            <a:normAutofit/>
          </a:bodyPr>
          <a:lstStyle/>
          <a:p>
            <a:r>
              <a:rPr lang="en-US" sz="2200" dirty="0">
                <a:solidFill>
                  <a:srgbClr val="FFFFFF"/>
                </a:solidFill>
              </a:rPr>
              <a:t>Wendy McGuinness</a:t>
            </a:r>
          </a:p>
          <a:p>
            <a:r>
              <a:rPr lang="en-US" sz="2200" dirty="0">
                <a:solidFill>
                  <a:srgbClr val="FFFFFF"/>
                </a:solidFill>
              </a:rPr>
              <a:t>McGuinness Institute</a:t>
            </a:r>
          </a:p>
        </p:txBody>
      </p:sp>
    </p:spTree>
    <p:extLst>
      <p:ext uri="{BB962C8B-B14F-4D97-AF65-F5344CB8AC3E}">
        <p14:creationId xmlns:p14="http://schemas.microsoft.com/office/powerpoint/2010/main" val="205570120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close-up of a text&#10;&#10;Description automatically generated">
            <a:extLst>
              <a:ext uri="{FF2B5EF4-FFF2-40B4-BE49-F238E27FC236}">
                <a16:creationId xmlns:a16="http://schemas.microsoft.com/office/drawing/2014/main" id="{DD479A52-11A3-8E6F-95A5-4029944D0D6B}"/>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02797" y="2808917"/>
            <a:ext cx="11586405" cy="3642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985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D20B377-1144-4FB1-B4F5-B019BE8986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5EE101-9E4D-1092-3C1D-183720509A2F}"/>
              </a:ext>
            </a:extLst>
          </p:cNvPr>
          <p:cNvSpPr>
            <a:spLocks noGrp="1"/>
          </p:cNvSpPr>
          <p:nvPr>
            <p:ph type="title"/>
          </p:nvPr>
        </p:nvSpPr>
        <p:spPr>
          <a:xfrm>
            <a:off x="464058" y="457200"/>
            <a:ext cx="6325362" cy="2720340"/>
          </a:xfrm>
        </p:spPr>
        <p:txBody>
          <a:bodyPr>
            <a:normAutofit fontScale="90000"/>
          </a:bodyPr>
          <a:lstStyle/>
          <a:p>
            <a:r>
              <a:rPr lang="en-US" dirty="0"/>
              <a:t>Upcoming: </a:t>
            </a:r>
            <a:br>
              <a:rPr lang="en-US" dirty="0"/>
            </a:br>
            <a:r>
              <a:rPr lang="en-US" dirty="0"/>
              <a:t>McGuinness Institute Discussion Paper 2024/03 </a:t>
            </a:r>
            <a:br>
              <a:rPr lang="en-US" dirty="0"/>
            </a:br>
            <a:r>
              <a:rPr lang="en-US" b="0" dirty="0"/>
              <a:t>Why we need to treat a crisis differently than an emergency</a:t>
            </a:r>
          </a:p>
        </p:txBody>
      </p:sp>
      <p:pic>
        <p:nvPicPr>
          <p:cNvPr id="4" name="Picture 3" descr="A diagram of impact and impact&#10;&#10;Description automatically generated">
            <a:extLst>
              <a:ext uri="{FF2B5EF4-FFF2-40B4-BE49-F238E27FC236}">
                <a16:creationId xmlns:a16="http://schemas.microsoft.com/office/drawing/2014/main" id="{4218240A-812C-25D6-9CD7-FC91ABCB1D10}"/>
              </a:ext>
            </a:extLst>
          </p:cNvPr>
          <p:cNvPicPr>
            <a:picLocks noChangeAspect="1"/>
          </p:cNvPicPr>
          <p:nvPr/>
        </p:nvPicPr>
        <p:blipFill>
          <a:blip r:embed="rId2"/>
          <a:stretch>
            <a:fillRect/>
          </a:stretch>
        </p:blipFill>
        <p:spPr>
          <a:xfrm>
            <a:off x="7155299" y="313614"/>
            <a:ext cx="4789051" cy="6463273"/>
          </a:xfrm>
          <a:prstGeom prst="rect">
            <a:avLst/>
          </a:prstGeom>
        </p:spPr>
      </p:pic>
    </p:spTree>
    <p:extLst>
      <p:ext uri="{BB962C8B-B14F-4D97-AF65-F5344CB8AC3E}">
        <p14:creationId xmlns:p14="http://schemas.microsoft.com/office/powerpoint/2010/main" val="2269837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7AD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6FADB-7522-5741-0E5E-AC155EBE3E61}"/>
              </a:ext>
            </a:extLst>
          </p:cNvPr>
          <p:cNvSpPr>
            <a:spLocks noGrp="1"/>
          </p:cNvSpPr>
          <p:nvPr>
            <p:ph type="title"/>
          </p:nvPr>
        </p:nvSpPr>
        <p:spPr>
          <a:xfrm>
            <a:off x="511236" y="548640"/>
            <a:ext cx="2884314" cy="1132258"/>
          </a:xfrm>
        </p:spPr>
        <p:txBody>
          <a:bodyPr>
            <a:normAutofit/>
          </a:bodyPr>
          <a:lstStyle/>
          <a:p>
            <a:r>
              <a:rPr lang="en-US" dirty="0"/>
              <a:t>OECD</a:t>
            </a:r>
          </a:p>
        </p:txBody>
      </p:sp>
      <p:pic>
        <p:nvPicPr>
          <p:cNvPr id="5" name="Content Placeholder 4" descr="A cover of a book&#10;&#10;Description automatically generated">
            <a:extLst>
              <a:ext uri="{FF2B5EF4-FFF2-40B4-BE49-F238E27FC236}">
                <a16:creationId xmlns:a16="http://schemas.microsoft.com/office/drawing/2014/main" id="{49A23BD9-407B-1357-063C-9FD179450528}"/>
              </a:ext>
            </a:extLst>
          </p:cNvPr>
          <p:cNvPicPr>
            <a:picLocks noGrp="1" noChangeAspect="1"/>
          </p:cNvPicPr>
          <p:nvPr>
            <p:ph idx="1"/>
          </p:nvPr>
        </p:nvPicPr>
        <p:blipFill>
          <a:blip r:embed="rId3"/>
          <a:stretch>
            <a:fillRect/>
          </a:stretch>
        </p:blipFill>
        <p:spPr>
          <a:xfrm>
            <a:off x="7243501" y="492409"/>
            <a:ext cx="4437263" cy="5899480"/>
          </a:xfrm>
        </p:spPr>
      </p:pic>
      <p:pic>
        <p:nvPicPr>
          <p:cNvPr id="6" name="Content Placeholder 4">
            <a:extLst>
              <a:ext uri="{FF2B5EF4-FFF2-40B4-BE49-F238E27FC236}">
                <a16:creationId xmlns:a16="http://schemas.microsoft.com/office/drawing/2014/main" id="{BD7B2A6E-8F98-EE6D-FBD5-6F02D08DFCCC}"/>
              </a:ext>
            </a:extLst>
          </p:cNvPr>
          <p:cNvPicPr>
            <a:picLocks noChangeAspect="1"/>
          </p:cNvPicPr>
          <p:nvPr/>
        </p:nvPicPr>
        <p:blipFill>
          <a:blip r:embed="rId4"/>
          <a:srcRect r="18686"/>
          <a:stretch/>
        </p:blipFill>
        <p:spPr>
          <a:xfrm>
            <a:off x="3341103" y="2925493"/>
            <a:ext cx="3732928" cy="3466396"/>
          </a:xfrm>
          <a:prstGeom prst="rect">
            <a:avLst/>
          </a:prstGeom>
        </p:spPr>
      </p:pic>
      <p:pic>
        <p:nvPicPr>
          <p:cNvPr id="4" name="Picture 3" descr="A group of people standing on escalator&#10;&#10;Description automatically generated">
            <a:extLst>
              <a:ext uri="{FF2B5EF4-FFF2-40B4-BE49-F238E27FC236}">
                <a16:creationId xmlns:a16="http://schemas.microsoft.com/office/drawing/2014/main" id="{69F45C2F-3C69-788E-DFAF-1C62FC432EE0}"/>
              </a:ext>
            </a:extLst>
          </p:cNvPr>
          <p:cNvPicPr>
            <a:picLocks noChangeAspect="1"/>
          </p:cNvPicPr>
          <p:nvPr/>
        </p:nvPicPr>
        <p:blipFill>
          <a:blip r:embed="rId5"/>
          <a:stretch>
            <a:fillRect/>
          </a:stretch>
        </p:blipFill>
        <p:spPr>
          <a:xfrm>
            <a:off x="511236" y="1680898"/>
            <a:ext cx="2660397" cy="4723717"/>
          </a:xfrm>
          <a:prstGeom prst="rect">
            <a:avLst/>
          </a:prstGeom>
        </p:spPr>
      </p:pic>
    </p:spTree>
    <p:extLst>
      <p:ext uri="{BB962C8B-B14F-4D97-AF65-F5344CB8AC3E}">
        <p14:creationId xmlns:p14="http://schemas.microsoft.com/office/powerpoint/2010/main" val="2729256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DD7CB5-F1AE-3DD0-7DA7-6094FB874417}"/>
              </a:ext>
            </a:extLst>
          </p:cNvPr>
          <p:cNvSpPr>
            <a:spLocks noGrp="1"/>
          </p:cNvSpPr>
          <p:nvPr>
            <p:ph idx="1"/>
          </p:nvPr>
        </p:nvSpPr>
        <p:spPr/>
        <p:txBody>
          <a:bodyPr/>
          <a:lstStyle/>
          <a:p>
            <a:endParaRPr lang="en-US" dirty="0"/>
          </a:p>
        </p:txBody>
      </p:sp>
      <p:sp>
        <p:nvSpPr>
          <p:cNvPr id="4" name="Rectangle 2">
            <a:extLst>
              <a:ext uri="{FF2B5EF4-FFF2-40B4-BE49-F238E27FC236}">
                <a16:creationId xmlns:a16="http://schemas.microsoft.com/office/drawing/2014/main" id="{39C810A4-A2C9-6F21-4552-A0F97AE88E2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5" name="Picture 4">
            <a:extLst>
              <a:ext uri="{FF2B5EF4-FFF2-40B4-BE49-F238E27FC236}">
                <a16:creationId xmlns:a16="http://schemas.microsoft.com/office/drawing/2014/main" id="{B058051F-FBDA-CC2E-A786-94256F56BF05}"/>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1273253"/>
            <a:ext cx="13135232" cy="9008582"/>
          </a:xfrm>
          <a:prstGeom prst="rect">
            <a:avLst/>
          </a:prstGeom>
          <a:noFill/>
          <a:ln>
            <a:noFill/>
          </a:ln>
        </p:spPr>
      </p:pic>
    </p:spTree>
    <p:extLst>
      <p:ext uri="{BB962C8B-B14F-4D97-AF65-F5344CB8AC3E}">
        <p14:creationId xmlns:p14="http://schemas.microsoft.com/office/powerpoint/2010/main" val="3239891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AA0D842-9DED-1C77-44AB-0E3BD7E89BE1}"/>
              </a:ext>
            </a:extLst>
          </p:cNvPr>
          <p:cNvSpPr>
            <a:spLocks noGrp="1"/>
          </p:cNvSpPr>
          <p:nvPr>
            <p:ph idx="1"/>
          </p:nvPr>
        </p:nvSpPr>
        <p:spPr>
          <a:xfrm>
            <a:off x="5585254" y="393358"/>
            <a:ext cx="5934084" cy="6328717"/>
          </a:xfrm>
        </p:spPr>
        <p:txBody>
          <a:bodyPr>
            <a:normAutofit fontScale="85000" lnSpcReduction="10000"/>
          </a:bodyPr>
          <a:lstStyle/>
          <a:p>
            <a:pPr marL="0" indent="0">
              <a:buNone/>
            </a:pPr>
            <a:r>
              <a:rPr lang="en-NZ" b="0" i="0" dirty="0">
                <a:effectLst/>
              </a:rPr>
              <a:t>The swift evolution of AI technologies calls for policymakers to consider and proactively manage AI-driven change. The OECD’s Expert Group on AI Futures was established to help meet this need and anticipate AI developments and their potential impacts. </a:t>
            </a:r>
          </a:p>
          <a:p>
            <a:pPr marL="0" indent="0">
              <a:buNone/>
            </a:pPr>
            <a:r>
              <a:rPr lang="en-NZ" b="0" i="0" dirty="0">
                <a:effectLst/>
              </a:rPr>
              <a:t>Informed by insights from the Expert Group, this report distils research and expert insights on prospective AI benefits, risks and policy imperatives. It identifies ten priority benefits, such as accelerated scientific progress, productivity gains and better sense-making and forecasting. It discusses ten priority risks, such as facilitation of increasingly sophisticated cyberattacks; manipulation, disinformation, fraud and resulting harms to democracy; concentration of power; incidents in critical systems and exacerbated inequality and poverty. </a:t>
            </a:r>
          </a:p>
          <a:p>
            <a:pPr marL="0" indent="0">
              <a:buNone/>
            </a:pPr>
            <a:r>
              <a:rPr lang="en-NZ" b="0" i="0" dirty="0">
                <a:effectLst/>
              </a:rPr>
              <a:t>Finally, it points to ten policy priorities, including establishing clearer liability rules, drawing AI “red lines”, investing in AI safety and ensuring adequate risk management procedures. The report reviews existing public policy and governance efforts and remaining gaps.</a:t>
            </a:r>
            <a:endParaRPr lang="en-US" dirty="0"/>
          </a:p>
        </p:txBody>
      </p:sp>
      <p:pic>
        <p:nvPicPr>
          <p:cNvPr id="9" name="Picture 8" descr="A cover of a book&#10;&#10;Description automatically generated">
            <a:extLst>
              <a:ext uri="{FF2B5EF4-FFF2-40B4-BE49-F238E27FC236}">
                <a16:creationId xmlns:a16="http://schemas.microsoft.com/office/drawing/2014/main" id="{13D30708-0AD7-680D-82E8-DC2A44559AD9}"/>
              </a:ext>
            </a:extLst>
          </p:cNvPr>
          <p:cNvPicPr>
            <a:picLocks noChangeAspect="1"/>
          </p:cNvPicPr>
          <p:nvPr/>
        </p:nvPicPr>
        <p:blipFill>
          <a:blip r:embed="rId3"/>
          <a:stretch>
            <a:fillRect/>
          </a:stretch>
        </p:blipFill>
        <p:spPr>
          <a:xfrm>
            <a:off x="767255" y="462116"/>
            <a:ext cx="4186986" cy="5938684"/>
          </a:xfrm>
          <a:prstGeom prst="rect">
            <a:avLst/>
          </a:prstGeom>
          <a:ln>
            <a:solidFill>
              <a:schemeClr val="accent1"/>
            </a:solidFill>
          </a:ln>
        </p:spPr>
      </p:pic>
    </p:spTree>
    <p:extLst>
      <p:ext uri="{BB962C8B-B14F-4D97-AF65-F5344CB8AC3E}">
        <p14:creationId xmlns:p14="http://schemas.microsoft.com/office/powerpoint/2010/main" val="789970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7AD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FA51E-BA25-0BD1-2B4A-FB52351B7365}"/>
              </a:ext>
            </a:extLst>
          </p:cNvPr>
          <p:cNvSpPr>
            <a:spLocks noGrp="1"/>
          </p:cNvSpPr>
          <p:nvPr>
            <p:ph type="title"/>
          </p:nvPr>
        </p:nvSpPr>
        <p:spPr/>
        <p:txBody>
          <a:bodyPr/>
          <a:lstStyle/>
          <a:p>
            <a:r>
              <a:rPr lang="en-US" dirty="0"/>
              <a:t>Foresight Tools cards</a:t>
            </a:r>
          </a:p>
        </p:txBody>
      </p:sp>
      <p:pic>
        <p:nvPicPr>
          <p:cNvPr id="17" name="Picture 16">
            <a:extLst>
              <a:ext uri="{FF2B5EF4-FFF2-40B4-BE49-F238E27FC236}">
                <a16:creationId xmlns:a16="http://schemas.microsoft.com/office/drawing/2014/main" id="{028F68FC-F070-E387-C46D-529F48EB4568}"/>
              </a:ext>
            </a:extLst>
          </p:cNvPr>
          <p:cNvPicPr>
            <a:picLocks noChangeAspect="1"/>
          </p:cNvPicPr>
          <p:nvPr/>
        </p:nvPicPr>
        <p:blipFill rotWithShape="1">
          <a:blip r:embed="rId3"/>
          <a:srcRect r="54265" b="18791"/>
          <a:stretch/>
        </p:blipFill>
        <p:spPr>
          <a:xfrm>
            <a:off x="612648" y="1992193"/>
            <a:ext cx="4892443" cy="3551093"/>
          </a:xfrm>
          <a:prstGeom prst="rect">
            <a:avLst/>
          </a:prstGeom>
        </p:spPr>
      </p:pic>
      <p:pic>
        <p:nvPicPr>
          <p:cNvPr id="19" name="Picture 18" descr="A group of red and orange cards with diagrams&#10;&#10;Description automatically generated">
            <a:extLst>
              <a:ext uri="{FF2B5EF4-FFF2-40B4-BE49-F238E27FC236}">
                <a16:creationId xmlns:a16="http://schemas.microsoft.com/office/drawing/2014/main" id="{D04EBDEF-5F34-9566-9DDA-05BBD223921B}"/>
              </a:ext>
            </a:extLst>
          </p:cNvPr>
          <p:cNvPicPr>
            <a:picLocks noChangeAspect="1"/>
          </p:cNvPicPr>
          <p:nvPr/>
        </p:nvPicPr>
        <p:blipFill>
          <a:blip r:embed="rId4"/>
          <a:stretch>
            <a:fillRect/>
          </a:stretch>
        </p:blipFill>
        <p:spPr>
          <a:xfrm>
            <a:off x="6686911" y="1992193"/>
            <a:ext cx="3615220" cy="4634521"/>
          </a:xfrm>
          <a:prstGeom prst="rect">
            <a:avLst/>
          </a:prstGeom>
        </p:spPr>
      </p:pic>
      <p:sp>
        <p:nvSpPr>
          <p:cNvPr id="20" name="Title 1">
            <a:extLst>
              <a:ext uri="{FF2B5EF4-FFF2-40B4-BE49-F238E27FC236}">
                <a16:creationId xmlns:a16="http://schemas.microsoft.com/office/drawing/2014/main" id="{B78D51D8-E352-EA64-9116-2F9A2D3D19D0}"/>
              </a:ext>
            </a:extLst>
          </p:cNvPr>
          <p:cNvSpPr txBox="1">
            <a:spLocks/>
          </p:cNvSpPr>
          <p:nvPr/>
        </p:nvSpPr>
        <p:spPr>
          <a:xfrm>
            <a:off x="612648" y="1463464"/>
            <a:ext cx="3615220" cy="5287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sz="2400" b="0" dirty="0"/>
              <a:t>Foresight 1</a:t>
            </a:r>
          </a:p>
        </p:txBody>
      </p:sp>
      <p:sp>
        <p:nvSpPr>
          <p:cNvPr id="21" name="Title 1">
            <a:extLst>
              <a:ext uri="{FF2B5EF4-FFF2-40B4-BE49-F238E27FC236}">
                <a16:creationId xmlns:a16="http://schemas.microsoft.com/office/drawing/2014/main" id="{5F807C76-4A21-D487-5A4B-FA565E5E8BFC}"/>
              </a:ext>
            </a:extLst>
          </p:cNvPr>
          <p:cNvSpPr txBox="1">
            <a:spLocks/>
          </p:cNvSpPr>
          <p:nvPr/>
        </p:nvSpPr>
        <p:spPr>
          <a:xfrm>
            <a:off x="6594545" y="1401794"/>
            <a:ext cx="3615220" cy="5287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sz="2400" b="0" dirty="0"/>
              <a:t>Foresight 2</a:t>
            </a:r>
          </a:p>
        </p:txBody>
      </p:sp>
    </p:spTree>
    <p:extLst>
      <p:ext uri="{BB962C8B-B14F-4D97-AF65-F5344CB8AC3E}">
        <p14:creationId xmlns:p14="http://schemas.microsoft.com/office/powerpoint/2010/main" val="2431056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7AD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BDE55-C2D5-002E-69EE-E3E8632B896C}"/>
              </a:ext>
            </a:extLst>
          </p:cNvPr>
          <p:cNvSpPr>
            <a:spLocks noGrp="1"/>
          </p:cNvSpPr>
          <p:nvPr>
            <p:ph type="title"/>
          </p:nvPr>
        </p:nvSpPr>
        <p:spPr/>
        <p:txBody>
          <a:bodyPr/>
          <a:lstStyle/>
          <a:p>
            <a:r>
              <a:rPr lang="en-US" dirty="0"/>
              <a:t>Prime Ministers summer reading list</a:t>
            </a:r>
          </a:p>
        </p:txBody>
      </p:sp>
      <p:pic>
        <p:nvPicPr>
          <p:cNvPr id="4" name="Content Placeholder 4" descr="A stack of books on a shelf&#10;&#10;Description automatically generated">
            <a:extLst>
              <a:ext uri="{FF2B5EF4-FFF2-40B4-BE49-F238E27FC236}">
                <a16:creationId xmlns:a16="http://schemas.microsoft.com/office/drawing/2014/main" id="{CDF63016-418A-2A22-762E-1621F1AF64BA}"/>
              </a:ext>
            </a:extLst>
          </p:cNvPr>
          <p:cNvPicPr>
            <a:picLocks noGrp="1" noChangeAspect="1"/>
          </p:cNvPicPr>
          <p:nvPr>
            <p:ph idx="1"/>
          </p:nvPr>
        </p:nvPicPr>
        <p:blipFill rotWithShape="1">
          <a:blip r:embed="rId3"/>
          <a:srcRect t="16414" b="16761"/>
          <a:stretch/>
        </p:blipFill>
        <p:spPr>
          <a:xfrm>
            <a:off x="836619" y="1680898"/>
            <a:ext cx="10550344" cy="4628462"/>
          </a:xfrm>
        </p:spPr>
      </p:pic>
    </p:spTree>
    <p:extLst>
      <p:ext uri="{BB962C8B-B14F-4D97-AF65-F5344CB8AC3E}">
        <p14:creationId xmlns:p14="http://schemas.microsoft.com/office/powerpoint/2010/main" val="3845051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7AD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1D553-26E4-A72D-34B3-5C616F035724}"/>
              </a:ext>
            </a:extLst>
          </p:cNvPr>
          <p:cNvSpPr>
            <a:spLocks noGrp="1"/>
          </p:cNvSpPr>
          <p:nvPr>
            <p:ph type="title"/>
          </p:nvPr>
        </p:nvSpPr>
        <p:spPr>
          <a:xfrm>
            <a:off x="578358" y="2411730"/>
            <a:ext cx="10653578" cy="1725930"/>
          </a:xfrm>
        </p:spPr>
        <p:txBody>
          <a:bodyPr>
            <a:normAutofit/>
          </a:bodyPr>
          <a:lstStyle/>
          <a:p>
            <a:r>
              <a:rPr lang="en-US" sz="8000" dirty="0"/>
              <a:t>Thank you</a:t>
            </a:r>
          </a:p>
        </p:txBody>
      </p:sp>
      <p:pic>
        <p:nvPicPr>
          <p:cNvPr id="5" name="Picture 4" descr="A black text on a black background&#10;&#10;Description automatically generated">
            <a:extLst>
              <a:ext uri="{FF2B5EF4-FFF2-40B4-BE49-F238E27FC236}">
                <a16:creationId xmlns:a16="http://schemas.microsoft.com/office/drawing/2014/main" id="{06232CEE-E19B-3528-3B92-B944F508B319}"/>
              </a:ext>
            </a:extLst>
          </p:cNvPr>
          <p:cNvPicPr>
            <a:picLocks noChangeAspect="1"/>
          </p:cNvPicPr>
          <p:nvPr/>
        </p:nvPicPr>
        <p:blipFill>
          <a:blip r:embed="rId2"/>
          <a:stretch>
            <a:fillRect/>
          </a:stretch>
        </p:blipFill>
        <p:spPr>
          <a:xfrm>
            <a:off x="7818120" y="5802622"/>
            <a:ext cx="3931920" cy="670122"/>
          </a:xfrm>
          <a:prstGeom prst="rect">
            <a:avLst/>
          </a:prstGeom>
        </p:spPr>
      </p:pic>
    </p:spTree>
    <p:extLst>
      <p:ext uri="{BB962C8B-B14F-4D97-AF65-F5344CB8AC3E}">
        <p14:creationId xmlns:p14="http://schemas.microsoft.com/office/powerpoint/2010/main" val="1155877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AD5"/>
        </a:solidFill>
        <a:effectLst/>
      </p:bgPr>
    </p:bg>
    <p:spTree>
      <p:nvGrpSpPr>
        <p:cNvPr id="1" name=""/>
        <p:cNvGrpSpPr/>
        <p:nvPr/>
      </p:nvGrpSpPr>
      <p:grpSpPr>
        <a:xfrm>
          <a:off x="0" y="0"/>
          <a:ext cx="0" cy="0"/>
          <a:chOff x="0" y="0"/>
          <a:chExt cx="0" cy="0"/>
        </a:xfrm>
      </p:grpSpPr>
      <p:pic>
        <p:nvPicPr>
          <p:cNvPr id="5" name="Content Placeholder 4" descr="A poster of earth's different colors&#10;&#10;Description automatically generated with medium confidence">
            <a:extLst>
              <a:ext uri="{FF2B5EF4-FFF2-40B4-BE49-F238E27FC236}">
                <a16:creationId xmlns:a16="http://schemas.microsoft.com/office/drawing/2014/main" id="{6510C374-8BE4-2179-B2E3-FB614E5B031E}"/>
              </a:ext>
            </a:extLst>
          </p:cNvPr>
          <p:cNvPicPr>
            <a:picLocks noGrp="1" noChangeAspect="1"/>
          </p:cNvPicPr>
          <p:nvPr>
            <p:ph idx="1"/>
          </p:nvPr>
        </p:nvPicPr>
        <p:blipFill>
          <a:blip r:embed="rId3"/>
          <a:stretch>
            <a:fillRect/>
          </a:stretch>
        </p:blipFill>
        <p:spPr>
          <a:xfrm>
            <a:off x="4056160" y="481163"/>
            <a:ext cx="4079680" cy="5895674"/>
          </a:xfrm>
        </p:spPr>
      </p:pic>
    </p:spTree>
    <p:extLst>
      <p:ext uri="{BB962C8B-B14F-4D97-AF65-F5344CB8AC3E}">
        <p14:creationId xmlns:p14="http://schemas.microsoft.com/office/powerpoint/2010/main" val="162640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different types of drivers&#10;&#10;Description automatically generated">
            <a:extLst>
              <a:ext uri="{FF2B5EF4-FFF2-40B4-BE49-F238E27FC236}">
                <a16:creationId xmlns:a16="http://schemas.microsoft.com/office/drawing/2014/main" id="{0EBA90D3-2CF5-4BDF-8BAA-0034B255B22F}"/>
              </a:ext>
            </a:extLst>
          </p:cNvPr>
          <p:cNvPicPr>
            <a:picLocks noChangeAspect="1"/>
          </p:cNvPicPr>
          <p:nvPr/>
        </p:nvPicPr>
        <p:blipFill>
          <a:blip r:embed="rId3"/>
          <a:stretch>
            <a:fillRect/>
          </a:stretch>
        </p:blipFill>
        <p:spPr>
          <a:xfrm>
            <a:off x="2516660" y="449234"/>
            <a:ext cx="7158680" cy="4800200"/>
          </a:xfrm>
          <a:prstGeom prst="rect">
            <a:avLst/>
          </a:prstGeom>
        </p:spPr>
      </p:pic>
      <p:sp>
        <p:nvSpPr>
          <p:cNvPr id="9" name="TextBox 8">
            <a:extLst>
              <a:ext uri="{FF2B5EF4-FFF2-40B4-BE49-F238E27FC236}">
                <a16:creationId xmlns:a16="http://schemas.microsoft.com/office/drawing/2014/main" id="{C60C02A7-E886-4A03-C93D-1DA15CA7BE78}"/>
              </a:ext>
            </a:extLst>
          </p:cNvPr>
          <p:cNvSpPr txBox="1"/>
          <p:nvPr/>
        </p:nvSpPr>
        <p:spPr>
          <a:xfrm>
            <a:off x="2288574" y="5249434"/>
            <a:ext cx="7614851" cy="1200329"/>
          </a:xfrm>
          <a:prstGeom prst="rect">
            <a:avLst/>
          </a:prstGeom>
          <a:noFill/>
        </p:spPr>
        <p:txBody>
          <a:bodyPr wrap="square">
            <a:spAutoFit/>
          </a:bodyPr>
          <a:lstStyle/>
          <a:p>
            <a:r>
              <a:rPr lang="en-NZ" dirty="0"/>
              <a:t>Taken together, the six global drivers of change will redefine societies, economies, governance, security and defence, as well the natural world itself. However, sitting alongside the six drivers are five core, interacting and dynamic contradictions, as illustrated in Figure 1.</a:t>
            </a:r>
            <a:endParaRPr lang="en-US" dirty="0"/>
          </a:p>
        </p:txBody>
      </p:sp>
    </p:spTree>
    <p:extLst>
      <p:ext uri="{BB962C8B-B14F-4D97-AF65-F5344CB8AC3E}">
        <p14:creationId xmlns:p14="http://schemas.microsoft.com/office/powerpoint/2010/main" val="537609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7" name="Rectangle 1066">
            <a:extLst>
              <a:ext uri="{FF2B5EF4-FFF2-40B4-BE49-F238E27FC236}">
                <a16:creationId xmlns:a16="http://schemas.microsoft.com/office/drawing/2014/main" id="{6DA9942F-A18C-9E9D-BF08-9291C54E1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2">
            <a:extLst>
              <a:ext uri="{FF2B5EF4-FFF2-40B4-BE49-F238E27FC236}">
                <a16:creationId xmlns:a16="http://schemas.microsoft.com/office/drawing/2014/main" id="{A68D467E-2FA8-FABC-1FC2-4EBF0555C8F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15" name="Content Placeholder 14" descr="A diagram of different states&#10;&#10;Description automatically generated">
            <a:extLst>
              <a:ext uri="{FF2B5EF4-FFF2-40B4-BE49-F238E27FC236}">
                <a16:creationId xmlns:a16="http://schemas.microsoft.com/office/drawing/2014/main" id="{FD583487-196E-2495-C681-8FD052084318}"/>
              </a:ext>
            </a:extLst>
          </p:cNvPr>
          <p:cNvPicPr>
            <a:picLocks noGrp="1" noChangeAspect="1"/>
          </p:cNvPicPr>
          <p:nvPr>
            <p:ph idx="1"/>
          </p:nvPr>
        </p:nvPicPr>
        <p:blipFill>
          <a:blip r:embed="rId3"/>
          <a:stretch>
            <a:fillRect/>
          </a:stretch>
        </p:blipFill>
        <p:spPr>
          <a:xfrm>
            <a:off x="715401" y="382752"/>
            <a:ext cx="7855894" cy="5891922"/>
          </a:xfrm>
        </p:spPr>
      </p:pic>
      <p:sp>
        <p:nvSpPr>
          <p:cNvPr id="16" name="Content Placeholder 12">
            <a:extLst>
              <a:ext uri="{FF2B5EF4-FFF2-40B4-BE49-F238E27FC236}">
                <a16:creationId xmlns:a16="http://schemas.microsoft.com/office/drawing/2014/main" id="{F33AB997-0A4E-F7C0-EE6A-3F58EA13E4DA}"/>
              </a:ext>
            </a:extLst>
          </p:cNvPr>
          <p:cNvSpPr txBox="1">
            <a:spLocks/>
          </p:cNvSpPr>
          <p:nvPr/>
        </p:nvSpPr>
        <p:spPr>
          <a:xfrm>
            <a:off x="8365014" y="3412997"/>
            <a:ext cx="3212502" cy="276736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1600" dirty="0"/>
              <a:t>‘The ‘four future worlds’ is a scenario model used to facilitate discussions about the future of global order and geopolitics, as illustrated in Figure 4. Developed for GST 6, it uses two variables – distribution of power, and relations between actors – to define four future worlds.’</a:t>
            </a:r>
            <a:endParaRPr lang="en-US" sz="1800" dirty="0"/>
          </a:p>
        </p:txBody>
      </p:sp>
    </p:spTree>
    <p:extLst>
      <p:ext uri="{BB962C8B-B14F-4D97-AF65-F5344CB8AC3E}">
        <p14:creationId xmlns:p14="http://schemas.microsoft.com/office/powerpoint/2010/main" val="1866214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159859-AA21-BB9A-337B-AB4BE032BAFB}"/>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2CC1E4F-F1F0-B945-BE50-C72A7103E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pic>
        <p:nvPicPr>
          <p:cNvPr id="4" name="Content Placeholder 3" descr="A diagram of the earth&#10;&#10;Description automatically generated">
            <a:extLst>
              <a:ext uri="{FF2B5EF4-FFF2-40B4-BE49-F238E27FC236}">
                <a16:creationId xmlns:a16="http://schemas.microsoft.com/office/drawing/2014/main" id="{33C44653-F2D2-71D5-46D7-98974BF19F1A}"/>
              </a:ext>
            </a:extLst>
          </p:cNvPr>
          <p:cNvPicPr>
            <a:picLocks noChangeAspect="1"/>
          </p:cNvPicPr>
          <p:nvPr/>
        </p:nvPicPr>
        <p:blipFill rotWithShape="1">
          <a:blip r:embed="rId3"/>
          <a:srcRect l="5032" t="5143" r="4872" b="10856"/>
          <a:stretch/>
        </p:blipFill>
        <p:spPr>
          <a:xfrm>
            <a:off x="0" y="352696"/>
            <a:ext cx="7723393" cy="5760721"/>
          </a:xfrm>
          <a:prstGeom prst="rect">
            <a:avLst/>
          </a:prstGeom>
        </p:spPr>
      </p:pic>
      <p:sp>
        <p:nvSpPr>
          <p:cNvPr id="13" name="Content Placeholder 12">
            <a:extLst>
              <a:ext uri="{FF2B5EF4-FFF2-40B4-BE49-F238E27FC236}">
                <a16:creationId xmlns:a16="http://schemas.microsoft.com/office/drawing/2014/main" id="{DA2E06C5-5A5F-4B41-37F1-E08B897497B7}"/>
              </a:ext>
            </a:extLst>
          </p:cNvPr>
          <p:cNvSpPr>
            <a:spLocks noGrp="1"/>
          </p:cNvSpPr>
          <p:nvPr>
            <p:ph idx="1"/>
          </p:nvPr>
        </p:nvSpPr>
        <p:spPr>
          <a:xfrm>
            <a:off x="7851228" y="472966"/>
            <a:ext cx="4141075" cy="6385034"/>
          </a:xfrm>
        </p:spPr>
        <p:txBody>
          <a:bodyPr>
            <a:normAutofit fontScale="92500" lnSpcReduction="20000"/>
          </a:bodyPr>
          <a:lstStyle/>
          <a:p>
            <a:pPr marL="0" indent="0">
              <a:buNone/>
            </a:pPr>
            <a:r>
              <a:rPr lang="en-NZ" sz="1600" dirty="0"/>
              <a:t>‘</a:t>
            </a:r>
            <a:r>
              <a:rPr lang="en-NZ" sz="1400" dirty="0"/>
              <a:t>However, what is clear is that a future world will not appear in the purist way in which it is described in the model. Furthermore the path may result in the emergence of a very different world order than that anticipated, shaped by various shocks, developments and the responses of global actors. </a:t>
            </a:r>
          </a:p>
          <a:p>
            <a:pPr marL="0" indent="0">
              <a:buNone/>
            </a:pPr>
            <a:r>
              <a:rPr lang="en-NZ" sz="1400" dirty="0"/>
              <a:t>To better reflect how various shocks and developments might influence global actors and drive future trajectories five hypothetical pathways have been developed. Each pathway results in the emergence of a different world order, shaped by changes in the balance of power and the international system and characterised by aspects of the ‘four future worlds’. </a:t>
            </a:r>
          </a:p>
          <a:p>
            <a:pPr marL="0" indent="0">
              <a:buNone/>
            </a:pPr>
            <a:r>
              <a:rPr lang="en-NZ" sz="1400" dirty="0"/>
              <a:t>The five pathway scenarios are as follows, and illustrated in Figure 5. </a:t>
            </a:r>
          </a:p>
          <a:p>
            <a:pPr marL="342900" indent="-342900">
              <a:buAutoNum type="arabicPeriod"/>
            </a:pPr>
            <a:r>
              <a:rPr lang="en-NZ" sz="1400" dirty="0"/>
              <a:t>Existential threats drive a new multilateral accommodation. </a:t>
            </a:r>
          </a:p>
          <a:p>
            <a:pPr marL="342900" indent="-342900">
              <a:buAutoNum type="arabicPeriod"/>
            </a:pPr>
            <a:r>
              <a:rPr lang="en-NZ" sz="1400" dirty="0"/>
              <a:t>The current system endures in a multipolar world. </a:t>
            </a:r>
          </a:p>
          <a:p>
            <a:pPr marL="342900" indent="-342900">
              <a:buAutoNum type="arabicPeriod"/>
            </a:pPr>
            <a:r>
              <a:rPr lang="en-NZ" sz="1400" dirty="0"/>
              <a:t>Changing spheres of influence. </a:t>
            </a:r>
          </a:p>
          <a:p>
            <a:pPr marL="342900" indent="-342900">
              <a:buAutoNum type="arabicPeriod"/>
            </a:pPr>
            <a:r>
              <a:rPr lang="en-NZ" sz="1400" dirty="0"/>
              <a:t>Competition and decoupling leads to conflict and a </a:t>
            </a:r>
            <a:r>
              <a:rPr lang="en-NZ" sz="1400" dirty="0" err="1"/>
              <a:t>deglobalised</a:t>
            </a:r>
            <a:r>
              <a:rPr lang="en-NZ" sz="1400" dirty="0"/>
              <a:t> world. </a:t>
            </a:r>
          </a:p>
          <a:p>
            <a:pPr marL="342900" indent="-342900">
              <a:buAutoNum type="arabicPeriod"/>
            </a:pPr>
            <a:r>
              <a:rPr lang="en-NZ" sz="1400" dirty="0"/>
              <a:t>Incremental instability leads to a new networked order</a:t>
            </a:r>
            <a:r>
              <a:rPr lang="en-NZ" sz="1600" dirty="0"/>
              <a:t>.’</a:t>
            </a:r>
            <a:endParaRPr lang="en-US" sz="1800" dirty="0"/>
          </a:p>
        </p:txBody>
      </p:sp>
    </p:spTree>
    <p:extLst>
      <p:ext uri="{BB962C8B-B14F-4D97-AF65-F5344CB8AC3E}">
        <p14:creationId xmlns:p14="http://schemas.microsoft.com/office/powerpoint/2010/main" val="2850878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4" descr="A document with text on it&#10;&#10;Description automatically generated">
            <a:extLst>
              <a:ext uri="{FF2B5EF4-FFF2-40B4-BE49-F238E27FC236}">
                <a16:creationId xmlns:a16="http://schemas.microsoft.com/office/drawing/2014/main" id="{0F0BAAC2-EC76-C2A8-E525-ACF682C24B7B}"/>
              </a:ext>
            </a:extLst>
          </p:cNvPr>
          <p:cNvPicPr>
            <a:picLocks noGrp="1" noChangeAspect="1"/>
          </p:cNvPicPr>
          <p:nvPr>
            <p:ph idx="1"/>
          </p:nvPr>
        </p:nvPicPr>
        <p:blipFill>
          <a:blip r:embed="rId2"/>
          <a:stretch>
            <a:fillRect/>
          </a:stretch>
        </p:blipFill>
        <p:spPr>
          <a:xfrm>
            <a:off x="3914307" y="230562"/>
            <a:ext cx="4363386" cy="6396876"/>
          </a:xfrm>
          <a:ln>
            <a:solidFill>
              <a:schemeClr val="accent1"/>
            </a:solidFill>
          </a:ln>
        </p:spPr>
      </p:pic>
    </p:spTree>
    <p:extLst>
      <p:ext uri="{BB962C8B-B14F-4D97-AF65-F5344CB8AC3E}">
        <p14:creationId xmlns:p14="http://schemas.microsoft.com/office/powerpoint/2010/main" val="3342583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CC1E4F-F1F0-B945-BE50-C72A7103E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red puzzle bridge connecting two puzzle islands">
            <a:extLst>
              <a:ext uri="{FF2B5EF4-FFF2-40B4-BE49-F238E27FC236}">
                <a16:creationId xmlns:a16="http://schemas.microsoft.com/office/drawing/2014/main" id="{D6D96BB1-469D-5E60-9358-01735BD03C83}"/>
              </a:ext>
            </a:extLst>
          </p:cNvPr>
          <p:cNvPicPr>
            <a:picLocks noChangeAspect="1"/>
          </p:cNvPicPr>
          <p:nvPr/>
        </p:nvPicPr>
        <p:blipFill>
          <a:blip r:embed="rId2"/>
          <a:srcRect l="13355" r="16945"/>
          <a:stretch/>
        </p:blipFill>
        <p:spPr>
          <a:xfrm>
            <a:off x="1" y="10"/>
            <a:ext cx="6373368" cy="6857990"/>
          </a:xfrm>
          <a:prstGeom prst="rect">
            <a:avLst/>
          </a:prstGeom>
        </p:spPr>
      </p:pic>
      <p:sp>
        <p:nvSpPr>
          <p:cNvPr id="2" name="Title 1">
            <a:extLst>
              <a:ext uri="{FF2B5EF4-FFF2-40B4-BE49-F238E27FC236}">
                <a16:creationId xmlns:a16="http://schemas.microsoft.com/office/drawing/2014/main" id="{CF52D3DC-C022-941B-90B7-94010A4E1348}"/>
              </a:ext>
            </a:extLst>
          </p:cNvPr>
          <p:cNvSpPr>
            <a:spLocks noGrp="1"/>
          </p:cNvSpPr>
          <p:nvPr>
            <p:ph type="title"/>
          </p:nvPr>
        </p:nvSpPr>
        <p:spPr>
          <a:xfrm>
            <a:off x="7123015" y="603504"/>
            <a:ext cx="4361689" cy="1527048"/>
          </a:xfrm>
        </p:spPr>
        <p:txBody>
          <a:bodyPr anchor="b">
            <a:normAutofit/>
          </a:bodyPr>
          <a:lstStyle/>
          <a:p>
            <a:r>
              <a:rPr lang="en-US" dirty="0"/>
              <a:t>Common language</a:t>
            </a:r>
          </a:p>
        </p:txBody>
      </p:sp>
      <p:sp>
        <p:nvSpPr>
          <p:cNvPr id="3" name="Content Placeholder 2">
            <a:extLst>
              <a:ext uri="{FF2B5EF4-FFF2-40B4-BE49-F238E27FC236}">
                <a16:creationId xmlns:a16="http://schemas.microsoft.com/office/drawing/2014/main" id="{991C637E-D020-5F43-2618-BB018E7997F4}"/>
              </a:ext>
            </a:extLst>
          </p:cNvPr>
          <p:cNvSpPr>
            <a:spLocks noGrp="1"/>
          </p:cNvSpPr>
          <p:nvPr>
            <p:ph idx="1"/>
          </p:nvPr>
        </p:nvSpPr>
        <p:spPr>
          <a:xfrm>
            <a:off x="7123017" y="2212848"/>
            <a:ext cx="4361688" cy="4096512"/>
          </a:xfrm>
        </p:spPr>
        <p:txBody>
          <a:bodyPr>
            <a:normAutofit/>
          </a:bodyPr>
          <a:lstStyle/>
          <a:p>
            <a:r>
              <a:rPr lang="en-US" sz="1800" dirty="0"/>
              <a:t>Exploiting/work harder/building</a:t>
            </a:r>
          </a:p>
          <a:p>
            <a:r>
              <a:rPr lang="en-US" sz="1800" dirty="0"/>
              <a:t>Backcasting</a:t>
            </a:r>
          </a:p>
          <a:p>
            <a:r>
              <a:rPr lang="en-US" sz="1800" dirty="0"/>
              <a:t>Watchpoints</a:t>
            </a:r>
          </a:p>
          <a:p>
            <a:r>
              <a:rPr lang="en-US" sz="1800" dirty="0"/>
              <a:t>Red teaming (getting a separate independent group to challenge what they are doing – to identify)</a:t>
            </a:r>
          </a:p>
          <a:p>
            <a:r>
              <a:rPr lang="en-US" sz="1800" dirty="0"/>
              <a:t>War gaming/table top exercises – step breakout groups – think or do – to generate ideas</a:t>
            </a:r>
          </a:p>
          <a:p>
            <a:r>
              <a:rPr lang="en-US" sz="1800" dirty="0"/>
              <a:t>Stress test</a:t>
            </a:r>
          </a:p>
          <a:p>
            <a:endParaRPr lang="en-US" sz="1800" dirty="0"/>
          </a:p>
        </p:txBody>
      </p:sp>
    </p:spTree>
    <p:extLst>
      <p:ext uri="{BB962C8B-B14F-4D97-AF65-F5344CB8AC3E}">
        <p14:creationId xmlns:p14="http://schemas.microsoft.com/office/powerpoint/2010/main" val="2338221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7AD5"/>
        </a:solidFill>
        <a:effectLst/>
      </p:bgPr>
    </p:bg>
    <p:spTree>
      <p:nvGrpSpPr>
        <p:cNvPr id="1" name=""/>
        <p:cNvGrpSpPr/>
        <p:nvPr/>
      </p:nvGrpSpPr>
      <p:grpSpPr>
        <a:xfrm>
          <a:off x="0" y="0"/>
          <a:ext cx="0" cy="0"/>
          <a:chOff x="0" y="0"/>
          <a:chExt cx="0" cy="0"/>
        </a:xfrm>
      </p:grpSpPr>
      <p:pic>
        <p:nvPicPr>
          <p:cNvPr id="5" name="Content Placeholder 4" descr="A blue and pink cover with white text&#10;&#10;Description automatically generated">
            <a:extLst>
              <a:ext uri="{FF2B5EF4-FFF2-40B4-BE49-F238E27FC236}">
                <a16:creationId xmlns:a16="http://schemas.microsoft.com/office/drawing/2014/main" id="{1986BBD3-718F-50E6-9C0C-D95DB11D4A40}"/>
              </a:ext>
            </a:extLst>
          </p:cNvPr>
          <p:cNvPicPr>
            <a:picLocks noGrp="1" noChangeAspect="1"/>
          </p:cNvPicPr>
          <p:nvPr>
            <p:ph idx="1"/>
          </p:nvPr>
        </p:nvPicPr>
        <p:blipFill>
          <a:blip r:embed="rId2"/>
          <a:stretch>
            <a:fillRect/>
          </a:stretch>
        </p:blipFill>
        <p:spPr>
          <a:xfrm>
            <a:off x="3970846" y="420883"/>
            <a:ext cx="4250308" cy="6016234"/>
          </a:xfrm>
        </p:spPr>
      </p:pic>
    </p:spTree>
    <p:extLst>
      <p:ext uri="{BB962C8B-B14F-4D97-AF65-F5344CB8AC3E}">
        <p14:creationId xmlns:p14="http://schemas.microsoft.com/office/powerpoint/2010/main" val="1342035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64274F3-DC27-5445-CDD0-895D3BA55069}"/>
              </a:ext>
            </a:extLst>
          </p:cNvPr>
          <p:cNvSpPr>
            <a:spLocks noChangeArrowheads="1"/>
          </p:cNvSpPr>
          <p:nvPr/>
        </p:nvSpPr>
        <p:spPr bwMode="auto">
          <a:xfrm>
            <a:off x="612648" y="156930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a:extLst>
              <a:ext uri="{FF2B5EF4-FFF2-40B4-BE49-F238E27FC236}">
                <a16:creationId xmlns:a16="http://schemas.microsoft.com/office/drawing/2014/main" id="{2D734A29-DD7B-42F1-B730-9F470EF6AF17}"/>
              </a:ext>
            </a:extLst>
          </p:cNvPr>
          <p:cNvSpPr txBox="1"/>
          <p:nvPr/>
        </p:nvSpPr>
        <p:spPr>
          <a:xfrm>
            <a:off x="179991" y="197346"/>
            <a:ext cx="11570575" cy="6463308"/>
          </a:xfrm>
          <a:prstGeom prst="rect">
            <a:avLst/>
          </a:prstGeom>
          <a:noFill/>
        </p:spPr>
        <p:txBody>
          <a:bodyPr wrap="square">
            <a:spAutoFit/>
          </a:bodyPr>
          <a:lstStyle/>
          <a:p>
            <a:r>
              <a:rPr lang="en-NZ" u="sng" dirty="0"/>
              <a:t>There were five major flaws in the approach to risk assessment in the UK that had a material impact on preparedness for and resilience to whole-system civil emergencies such as pandemics: </a:t>
            </a:r>
          </a:p>
          <a:p>
            <a:endParaRPr lang="en-NZ" dirty="0"/>
          </a:p>
          <a:p>
            <a:r>
              <a:rPr lang="en-NZ" dirty="0"/>
              <a:t>Flaw 1: Too much reliance was placed on a single scenario – pandemic influenza – and on the likelihood of that scenario occurring. The effect was that risk was assessed too narrowly in a way that excluded other types of pandemic.</a:t>
            </a:r>
          </a:p>
          <a:p>
            <a:r>
              <a:rPr lang="en-NZ" dirty="0"/>
              <a:t> </a:t>
            </a:r>
          </a:p>
          <a:p>
            <a:r>
              <a:rPr lang="en-NZ" dirty="0"/>
              <a:t>Flaw 2: Planning was focused on dealing with the impact of the disease (in this case, influenza) rather than preventing its spread. As a consequence, the levels of illness and fatalities of a pandemic were assumed to be inevitable and there was no consideration of the potential mitigation and suppression of the disease. </a:t>
            </a:r>
          </a:p>
          <a:p>
            <a:endParaRPr lang="en-NZ" dirty="0"/>
          </a:p>
          <a:p>
            <a:r>
              <a:rPr lang="en-NZ" dirty="0"/>
              <a:t>Flaw 3: Interconnected risks and a ‘domino effect’ were not adequately taken into account. There was a failure to appreciate how a whole-system civil emergency caused by a pandemic had the potential to spiral, as a result not only of the pandemic but also of the response to it.</a:t>
            </a:r>
          </a:p>
          <a:p>
            <a:endParaRPr lang="en-NZ" dirty="0"/>
          </a:p>
          <a:p>
            <a:r>
              <a:rPr lang="en-NZ" dirty="0"/>
              <a:t>Flaw 4: There was a failure to appreciate long-term risks and their effect on vulnerable people. This included a failure to appreciate the range of people who may be vulnerable to a pandemic (and, more generally, to whole-system civil emergencies) because of poor health and poverty, as well as those who may be vulnerable to the response to the pandemic. </a:t>
            </a:r>
          </a:p>
          <a:p>
            <a:endParaRPr lang="en-NZ" dirty="0"/>
          </a:p>
          <a:p>
            <a:r>
              <a:rPr lang="en-NZ" b="1" dirty="0"/>
              <a:t>Flaw 5: There was insufficient connection between the assessment of risk and the strategy and plan for dealing with it. This led to a failure to focus on the technology, skills, infrastructure and resources that would be needed to prevent or respond to a pandemic, such as testing, tracing and isolation.</a:t>
            </a:r>
            <a:endParaRPr lang="en-US" b="1" dirty="0"/>
          </a:p>
        </p:txBody>
      </p:sp>
    </p:spTree>
    <p:extLst>
      <p:ext uri="{BB962C8B-B14F-4D97-AF65-F5344CB8AC3E}">
        <p14:creationId xmlns:p14="http://schemas.microsoft.com/office/powerpoint/2010/main" val="2643271279"/>
      </p:ext>
    </p:extLst>
  </p:cSld>
  <p:clrMapOvr>
    <a:masterClrMapping/>
  </p:clrMapOvr>
</p:sld>
</file>

<file path=ppt/theme/theme1.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567F7E8826A114994374061E2FD55D1" ma:contentTypeVersion="26" ma:contentTypeDescription="Create a new document." ma:contentTypeScope="" ma:versionID="b89acc8d0bdca512a8e6aceb616d0bd5">
  <xsd:schema xmlns:xsd="http://www.w3.org/2001/XMLSchema" xmlns:xs="http://www.w3.org/2001/XMLSchema" xmlns:p="http://schemas.microsoft.com/office/2006/metadata/properties" xmlns:ns2="301152e1-581a-4132-b52d-c57ef0029990" xmlns:ns3="f0171425-bbf0-407f-b095-033ff143ae77" targetNamespace="http://schemas.microsoft.com/office/2006/metadata/properties" ma:root="true" ma:fieldsID="8beec3593984dcc6cf1cb3f340ae620b" ns2:_="" ns3:_="">
    <xsd:import namespace="301152e1-581a-4132-b52d-c57ef0029990"/>
    <xsd:import namespace="f0171425-bbf0-407f-b095-033ff143ae7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Details" minOccurs="0"/>
                <xsd:element ref="ns3:SharedWithUsers" minOccurs="0"/>
                <xsd:element ref="ns2:MediaServiceGenerationTime" minOccurs="0"/>
                <xsd:element ref="ns2:MediaServiceEventHashCode" minOccurs="0"/>
                <xsd:element ref="ns2:MediaServiceAutoKeyPoints" minOccurs="0"/>
                <xsd:element ref="ns2:MediaServiceKeyPoints" minOccurs="0"/>
                <xsd:element ref="ns2:Number" minOccurs="0"/>
                <xsd:element ref="ns2:MediaLengthInSeconds" minOccurs="0"/>
                <xsd:element ref="ns2:no" minOccurs="0"/>
                <xsd:element ref="ns3:TaxCatchAll" minOccurs="0"/>
                <xsd:element ref="ns2:OnWP2020_x002f_06Table_x003f_" minOccurs="0"/>
                <xsd:element ref="ns2:MediaServiceObjectDetectorVersions" minOccurs="0"/>
                <xsd:element ref="ns2:MediaServiceSearchProperties" minOccurs="0"/>
                <xsd:element ref="ns2:Copyintotermdeposit" minOccurs="0"/>
                <xsd:element ref="ns2:ReferenceTabl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1152e1-581a-4132-b52d-c57ef00299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Number" ma:index="20" nillable="true" ma:displayName="Number" ma:format="Dropdown" ma:internalName="Number" ma:percentage="FALSE">
      <xsd:simpleType>
        <xsd:restriction base="dms:Number"/>
      </xsd:simpleType>
    </xsd:element>
    <xsd:element name="MediaLengthInSeconds" ma:index="21" nillable="true" ma:displayName="Length (seconds)" ma:internalName="MediaLengthInSeconds" ma:readOnly="true">
      <xsd:simpleType>
        <xsd:restriction base="dms:Unknown"/>
      </xsd:simpleType>
    </xsd:element>
    <xsd:element name="no" ma:index="22" nillable="true" ma:displayName="no" ma:format="Dropdown" ma:internalName="no" ma:percentage="FALSE">
      <xsd:simpleType>
        <xsd:restriction base="dms:Number"/>
      </xsd:simpleType>
    </xsd:element>
    <xsd:element name="OnWP2020_x002f_06Table_x003f_" ma:index="25" nillable="true" ma:displayName="On WP 2021/06 Table?" ma:default="0" ma:format="Dropdown" ma:internalName="OnWP2020_x002f_06Table_x003f_">
      <xsd:simpleType>
        <xsd:restriction base="dms:Boolea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Copyintotermdeposit" ma:index="28" nillable="true" ma:displayName="InDesign" ma:description="Has the reference been moved into InDesign?" ma:format="Dropdown" ma:internalName="Copyintotermdeposit">
      <xsd:simpleType>
        <xsd:restriction base="dms:Text">
          <xsd:maxLength value="255"/>
        </xsd:restriction>
      </xsd:simpleType>
    </xsd:element>
    <xsd:element name="ReferenceTable" ma:index="29" nillable="true" ma:displayName="Reference Table" ma:description="Has the PDF been uploaded to the reference tables?" ma:format="Dropdown" ma:internalName="ReferenceTabl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0171425-bbf0-407f-b095-033ff143ae77" elementFormDefault="qualified">
    <xsd:import namespace="http://schemas.microsoft.com/office/2006/documentManagement/types"/>
    <xsd:import namespace="http://schemas.microsoft.com/office/infopath/2007/PartnerControls"/>
    <xsd:element name="SharedWithDetails" ma:index="14" nillable="true" ma:displayName="Shared With Details" ma:internalName="SharedWithDetails" ma:readOnly="true">
      <xsd:simpleType>
        <xsd:restriction base="dms:Note">
          <xsd:maxLength value="255"/>
        </xsd:restriction>
      </xsd:simple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24" nillable="true" ma:displayName="Taxonomy Catch All Column" ma:hidden="true" ma:list="{36a9d721-d4f6-4815-bc99-630559cba2e8}" ma:internalName="TaxCatchAll" ma:showField="CatchAllData" ma:web="f0171425-bbf0-407f-b095-033ff143ae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OnWP2020_x002f_06Table_x003f_ xmlns="301152e1-581a-4132-b52d-c57ef0029990">false</OnWP2020_x002f_06Table_x003f_>
    <TaxCatchAll xmlns="f0171425-bbf0-407f-b095-033ff143ae77" xsi:nil="true"/>
    <ReferenceTable xmlns="301152e1-581a-4132-b52d-c57ef0029990" xsi:nil="true"/>
    <Number xmlns="301152e1-581a-4132-b52d-c57ef0029990" xsi:nil="true"/>
    <Copyintotermdeposit xmlns="301152e1-581a-4132-b52d-c57ef0029990" xsi:nil="true"/>
    <no xmlns="301152e1-581a-4132-b52d-c57ef0029990" xsi:nil="true"/>
  </documentManagement>
</p:properties>
</file>

<file path=customXml/itemProps1.xml><?xml version="1.0" encoding="utf-8"?>
<ds:datastoreItem xmlns:ds="http://schemas.openxmlformats.org/officeDocument/2006/customXml" ds:itemID="{1DEF10FC-0115-4471-89BB-8DA2D1D786A9}"/>
</file>

<file path=customXml/itemProps2.xml><?xml version="1.0" encoding="utf-8"?>
<ds:datastoreItem xmlns:ds="http://schemas.openxmlformats.org/officeDocument/2006/customXml" ds:itemID="{293763B6-AEED-4C11-98E3-DFCB6512C219}"/>
</file>

<file path=customXml/itemProps3.xml><?xml version="1.0" encoding="utf-8"?>
<ds:datastoreItem xmlns:ds="http://schemas.openxmlformats.org/officeDocument/2006/customXml" ds:itemID="{58008608-1552-4F4B-9097-CA03C886D3CC}"/>
</file>

<file path=docProps/app.xml><?xml version="1.0" encoding="utf-8"?>
<Properties xmlns="http://schemas.openxmlformats.org/officeDocument/2006/extended-properties" xmlns:vt="http://schemas.openxmlformats.org/officeDocument/2006/docPropsVTypes">
  <TotalTime>257</TotalTime>
  <Words>1068</Words>
  <Application>Microsoft Macintosh PowerPoint</Application>
  <PresentationFormat>Widescreen</PresentationFormat>
  <Paragraphs>69</Paragraphs>
  <Slides>17</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Aptos</vt:lpstr>
      <vt:lpstr>Arial</vt:lpstr>
      <vt:lpstr>Garamond</vt:lpstr>
      <vt:lpstr>Neue Haas Grotesk Text Pro</vt:lpstr>
      <vt:lpstr>VanillaVTI</vt:lpstr>
      <vt:lpstr>Foresight</vt:lpstr>
      <vt:lpstr>PowerPoint Presentation</vt:lpstr>
      <vt:lpstr>PowerPoint Presentation</vt:lpstr>
      <vt:lpstr>PowerPoint Presentation</vt:lpstr>
      <vt:lpstr>PowerPoint Presentation</vt:lpstr>
      <vt:lpstr>PowerPoint Presentation</vt:lpstr>
      <vt:lpstr>Common language</vt:lpstr>
      <vt:lpstr>PowerPoint Presentation</vt:lpstr>
      <vt:lpstr>PowerPoint Presentation</vt:lpstr>
      <vt:lpstr>PowerPoint Presentation</vt:lpstr>
      <vt:lpstr>Upcoming:  McGuinness Institute Discussion Paper 2024/03  Why we need to treat a crisis differently than an emergency</vt:lpstr>
      <vt:lpstr>OECD</vt:lpstr>
      <vt:lpstr>PowerPoint Presentation</vt:lpstr>
      <vt:lpstr>PowerPoint Presentation</vt:lpstr>
      <vt:lpstr>Foresight Tools cards</vt:lpstr>
      <vt:lpstr>Prime Ministers summer reading list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Wendy McGuinness</dc:creator>
  <cp:lastModifiedBy>Lauren Hynd</cp:lastModifiedBy>
  <cp:revision>5</cp:revision>
  <dcterms:created xsi:type="dcterms:W3CDTF">2024-12-04T18:32:07Z</dcterms:created>
  <dcterms:modified xsi:type="dcterms:W3CDTF">2024-12-04T22:56:49Z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0x010100D567F7E8826A114994374061E2FD55D1</vt:lpwstr>
  </property>
</Properties>
</file>